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Financial Documents</a:t>
            </a:r>
          </a:p>
          <a:p>
            <a:r>
              <a:rPr lang="en-US" dirty="0" smtClean="0"/>
              <a:t>Income Statement </a:t>
            </a:r>
          </a:p>
          <a:p>
            <a:r>
              <a:rPr lang="en-US" dirty="0" smtClean="0"/>
              <a:t>Balance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financial form that includes all of the money we have made ( revenue) and shows all of the money that we have spent.</a:t>
            </a:r>
          </a:p>
          <a:p>
            <a:r>
              <a:rPr lang="en-US" dirty="0" smtClean="0"/>
              <a:t>It is also a form that is easier for people to understand versus the mess of a worksheet. In other words, it is easier for the regular person to read and understand.</a:t>
            </a:r>
          </a:p>
          <a:p>
            <a:r>
              <a:rPr lang="en-US" dirty="0" smtClean="0"/>
              <a:t>In bigger businesses it is used to show potential stockholders how well the company is doing…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29" y="850428"/>
            <a:ext cx="5953125" cy="53054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statements come in all shapes and sizes…..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995" y="174837"/>
            <a:ext cx="6956854" cy="622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080" y="174836"/>
            <a:ext cx="8019535" cy="627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530" y="118059"/>
            <a:ext cx="4868562" cy="65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create this statement???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0204273"/>
              </p:ext>
            </p:extLst>
          </p:nvPr>
        </p:nvGraphicFramePr>
        <p:xfrm>
          <a:off x="123570" y="98856"/>
          <a:ext cx="11701847" cy="6429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263"/>
                <a:gridCol w="1072948"/>
                <a:gridCol w="1072948"/>
                <a:gridCol w="1072948"/>
                <a:gridCol w="1072948"/>
                <a:gridCol w="1072948"/>
                <a:gridCol w="1072948"/>
                <a:gridCol w="1072948"/>
                <a:gridCol w="1072948"/>
              </a:tblGrid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Trial Balance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Adjustments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Income Statement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Balance Sheet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Account Title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Petty Cash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Accts. Rec - Robert Perpich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Prepaid Insurance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 Pay- Ely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Jens Miller-Smith, Capital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Jens Miller-Smith, Drawing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Income Summary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Advertising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Insurance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Miscellaneous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Rent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Net Income or Loss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37269" y="609600"/>
            <a:ext cx="2206562" cy="5294791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93260"/>
              </p:ext>
            </p:extLst>
          </p:nvPr>
        </p:nvGraphicFramePr>
        <p:xfrm>
          <a:off x="5264332" y="287378"/>
          <a:ext cx="6557556" cy="5368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389"/>
                <a:gridCol w="1639389"/>
                <a:gridCol w="1639389"/>
                <a:gridCol w="1639389"/>
              </a:tblGrid>
              <a:tr h="3355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5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5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 of Sales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77918"/>
              </p:ext>
            </p:extLst>
          </p:nvPr>
        </p:nvGraphicFramePr>
        <p:xfrm>
          <a:off x="2748145" y="655320"/>
          <a:ext cx="2145896" cy="4718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948"/>
                <a:gridCol w="1072948"/>
              </a:tblGrid>
              <a:tr h="4022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Income Statement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99970"/>
              </p:ext>
            </p:extLst>
          </p:nvPr>
        </p:nvGraphicFramePr>
        <p:xfrm>
          <a:off x="96385" y="1047206"/>
          <a:ext cx="3118263" cy="4777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263"/>
              </a:tblGrid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Account Title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Petty Cash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Accts. Rec - Robert </a:t>
                      </a:r>
                      <a:r>
                        <a:rPr lang="en-US" sz="1200" u="none" strike="noStrike" dirty="0" err="1">
                          <a:effectLst/>
                        </a:rPr>
                        <a:t>Perpich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Prepaid Insurance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 Pay- Ely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Jens Miller-Smith, Capital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Jens Miller-Smith, Drawing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Income Summary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Advertising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Insurance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Miscellaneous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Rent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Net Income or Loss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45801" y="345989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 of Company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5801" y="677874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Income 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4436" y="1009759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month ending Dec 31, 20xx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8721" y="1955561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3136" y="236796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3796" y="23712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2036" y="26645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Expenses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810" y="3033884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Advert Expense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5125" y="3365186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Insurance </a:t>
            </a:r>
            <a:r>
              <a:rPr lang="en-US" sz="1600" dirty="0" err="1" smtClean="0">
                <a:solidFill>
                  <a:schemeClr val="bg1"/>
                </a:solidFill>
              </a:rPr>
              <a:t>Exp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440" y="3706427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Misc. Expense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8379" y="4024485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Rent Expense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8196" y="4372353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Supplies Expense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1572" y="4713594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Utilities Expense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7674" y="5044896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Total Expense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0854" y="532832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Net Income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8745" y="297353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425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8745" y="33423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047" y="368086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250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9416" y="396121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1100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6322" y="42415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445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5801" y="466854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440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31504" y="501736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2860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31504" y="531433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240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56822" y="22952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77914" y="49589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92.3%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77914" y="529894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7.7%%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082746" y="1820562"/>
            <a:ext cx="3948758" cy="3632887"/>
          </a:xfrm>
          <a:prstGeom prst="cloudCallout">
            <a:avLst>
              <a:gd name="adj1" fmla="val 49471"/>
              <a:gd name="adj2" fmla="val 48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 I know this is right??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So How do we create this statement???</a:t>
            </a:r>
            <a:endParaRPr lang="en-US" dirty="0"/>
          </a:p>
        </p:txBody>
      </p:sp>
      <p:graphicFrame>
        <p:nvGraphicFramePr>
          <p:cNvPr id="3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188636"/>
              </p:ext>
            </p:extLst>
          </p:nvPr>
        </p:nvGraphicFramePr>
        <p:xfrm>
          <a:off x="196668" y="319728"/>
          <a:ext cx="11701847" cy="6429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263"/>
                <a:gridCol w="1072948"/>
                <a:gridCol w="1072948"/>
                <a:gridCol w="1072948"/>
                <a:gridCol w="1072948"/>
                <a:gridCol w="1072948"/>
                <a:gridCol w="1072948"/>
                <a:gridCol w="1072948"/>
                <a:gridCol w="1072948"/>
              </a:tblGrid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Trial Balance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Adjustments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Income Statement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Balance Sheet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Account Title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Petty Cash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Accts. Rec - Robert Perpich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Prepaid Insurance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 Pay- Ely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Jens Miller-Smith, Capital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Jens Miller-Smith, Drawing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Income Summary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Advertising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Insurance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Miscellaneous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Rent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Net Income or Loss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2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" grpId="0" animBg="1"/>
      <p:bldP spid="3" grpId="1" animBg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another Financial form to make it easier for people to understand what Assets we have, Bills we pay, and how much the owner’s worth is in the business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create this statement???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9092305"/>
              </p:ext>
            </p:extLst>
          </p:nvPr>
        </p:nvGraphicFramePr>
        <p:xfrm>
          <a:off x="123570" y="98856"/>
          <a:ext cx="11701847" cy="650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263"/>
                <a:gridCol w="1072948"/>
                <a:gridCol w="1072948"/>
                <a:gridCol w="1072948"/>
                <a:gridCol w="1072948"/>
                <a:gridCol w="1072948"/>
                <a:gridCol w="1072948"/>
                <a:gridCol w="1072948"/>
                <a:gridCol w="1072948"/>
              </a:tblGrid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59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Trial Balance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Adjustments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Income Statement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Balance Sheet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Account Title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Petty Cash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Accts. Rec - Robert Perpich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Prepaid Insurance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 Pay- Ely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Jens Miller-Smith, Capital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Jens Miller-Smith, Drawing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Income Summary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Advertising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Insurance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Miscellaneous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Rent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Net Income or Loss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618855" y="1027612"/>
            <a:ext cx="2206562" cy="5294791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56089"/>
              </p:ext>
            </p:extLst>
          </p:nvPr>
        </p:nvGraphicFramePr>
        <p:xfrm>
          <a:off x="5434148" y="679267"/>
          <a:ext cx="6296297" cy="5617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312"/>
                <a:gridCol w="1444312"/>
                <a:gridCol w="519049"/>
                <a:gridCol w="1444312"/>
                <a:gridCol w="1444312"/>
              </a:tblGrid>
              <a:tr h="5106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6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6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2609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Accts Pay – Ely Supply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500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Petty Cash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350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Total Liabilities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Accts Rec. Robert 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581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Owner’s Equity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Supplies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450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Jens Miller Capital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4990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Prepaid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Insurance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1500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Total Assets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5490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smtClean="0">
                          <a:effectLst/>
                        </a:rPr>
                        <a:t>Total </a:t>
                      </a:r>
                      <a:r>
                        <a:rPr lang="en-US" sz="1100" u="none" strike="noStrike" smtClean="0">
                          <a:effectLst/>
                        </a:rPr>
                        <a:t>Liability </a:t>
                      </a:r>
                      <a:r>
                        <a:rPr lang="en-US" sz="1100" u="none" strike="noStrike" dirty="0" smtClean="0">
                          <a:effectLst/>
                        </a:rPr>
                        <a:t>and Owner’s Equity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5490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56331"/>
              </p:ext>
            </p:extLst>
          </p:nvPr>
        </p:nvGraphicFramePr>
        <p:xfrm>
          <a:off x="2647506" y="1034141"/>
          <a:ext cx="2145896" cy="5399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948"/>
                <a:gridCol w="1072948"/>
              </a:tblGrid>
              <a:tr h="4022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Balance Sheet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350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>
                          <a:effectLst/>
                        </a:rPr>
                        <a:t>1500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5050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5790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5550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5790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5790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81575"/>
              </p:ext>
            </p:extLst>
          </p:nvPr>
        </p:nvGraphicFramePr>
        <p:xfrm>
          <a:off x="90946" y="1460248"/>
          <a:ext cx="3118263" cy="4547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263"/>
              </a:tblGrid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Account Title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Petty Cash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Accts. Rec - Robert Perpich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Prepaid Insurance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Accts Pay- Ely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Jens Miller-Smith, Capital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40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Jens Miller-Smith, Drawing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Income Summary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Advertising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Insurance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Miscellaneous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Rent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Supplies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1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  <a:tr h="230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5" marR="5985" marT="598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71954" y="849475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Name of Company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598" y="1367639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Name of the 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9115" y="187708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5769" y="225513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4148" y="6229434"/>
            <a:ext cx="1463040" cy="30697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86389" y="6262865"/>
            <a:ext cx="1463040" cy="30697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41626" y="226779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Liabilities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4463" y="6229434"/>
            <a:ext cx="1463040" cy="30697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56265" y="6279581"/>
            <a:ext cx="1463040" cy="30697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ular Callout 138"/>
          <p:cNvSpPr/>
          <p:nvPr/>
        </p:nvSpPr>
        <p:spPr>
          <a:xfrm>
            <a:off x="6193129" y="-69029"/>
            <a:ext cx="4245174" cy="3612000"/>
          </a:xfrm>
          <a:prstGeom prst="wedgeRectCallout">
            <a:avLst>
              <a:gd name="adj1" fmla="val 62027"/>
              <a:gd name="adj2" fmla="val 71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Beginning Capital Balance    </a:t>
            </a:r>
            <a:r>
              <a:rPr lang="en-US" dirty="0" smtClean="0"/>
              <a:t>5050</a:t>
            </a:r>
            <a:endParaRPr lang="en-US" dirty="0" smtClean="0"/>
          </a:p>
          <a:p>
            <a:pPr algn="ctr"/>
            <a:r>
              <a:rPr lang="en-US" dirty="0" smtClean="0"/>
              <a:t>+ Net Income or – Net Loss       240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Drawing Account                    </a:t>
            </a:r>
            <a:r>
              <a:rPr lang="en-US" u="sng" dirty="0" smtClean="0"/>
              <a:t>300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New Capital Balance           4990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361</TotalTime>
  <Words>651</Words>
  <Application>Microsoft Office PowerPoint</Application>
  <PresentationFormat>Widescreen</PresentationFormat>
  <Paragraphs>863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Mesh</vt:lpstr>
      <vt:lpstr>Chapter 7 </vt:lpstr>
      <vt:lpstr>Income Statement</vt:lpstr>
      <vt:lpstr>Income statements come in all shapes and sizes…..</vt:lpstr>
      <vt:lpstr>So How do we create this statement???</vt:lpstr>
      <vt:lpstr>PowerPoint Presentation</vt:lpstr>
      <vt:lpstr>Balance Sheet</vt:lpstr>
      <vt:lpstr>So How do we create this statement???</vt:lpstr>
      <vt:lpstr>PowerPoint Presentation</vt:lpstr>
    </vt:vector>
  </TitlesOfParts>
  <Company>Parkway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Bart Prosser</dc:creator>
  <cp:lastModifiedBy>Bart Prosser</cp:lastModifiedBy>
  <cp:revision>15</cp:revision>
  <dcterms:created xsi:type="dcterms:W3CDTF">2015-10-29T14:06:33Z</dcterms:created>
  <dcterms:modified xsi:type="dcterms:W3CDTF">2016-10-31T19:28:02Z</dcterms:modified>
</cp:coreProperties>
</file>